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3" r:id="rId4"/>
    <p:sldId id="266" r:id="rId5"/>
    <p:sldId id="267" r:id="rId6"/>
    <p:sldId id="259" r:id="rId7"/>
    <p:sldId id="260" r:id="rId8"/>
    <p:sldId id="265" r:id="rId9"/>
    <p:sldId id="261" r:id="rId10"/>
    <p:sldId id="262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344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00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60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654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502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754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7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435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73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069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001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035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78000">
              <a:srgbClr val="FFFF00"/>
            </a:gs>
            <a:gs pos="77000">
              <a:srgbClr val="C50849"/>
            </a:gs>
            <a:gs pos="92000">
              <a:srgbClr val="B43E85"/>
            </a:gs>
            <a:gs pos="100000">
              <a:srgbClr val="F8B049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05851-3989-4448-98E4-8881DCA91E4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9B01-E2AD-4EF3-B45A-1FA669F93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25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2DD52F"/>
              </a:clrFrom>
              <a:clrTo>
                <a:srgbClr val="2DD52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bright="65000" contrast="7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50" y="0"/>
            <a:ext cx="9205349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2272829"/>
          </a:xfrm>
        </p:spPr>
        <p:txBody>
          <a:bodyPr>
            <a:normAutofit fontScale="90000"/>
          </a:bodyPr>
          <a:lstStyle/>
          <a:p>
            <a:r>
              <a:rPr lang="tt-RU" sz="7200" b="1" i="1" dirty="0" smtClean="0">
                <a:solidFill>
                  <a:srgbClr val="FF0000"/>
                </a:solidFill>
                <a:cs typeface="Microsoft Uighur" pitchFamily="2" charset="-78"/>
              </a:rPr>
              <a:t>Милли уеннар-</a:t>
            </a:r>
            <a:br>
              <a:rPr lang="tt-RU" sz="7200" b="1" i="1" dirty="0" smtClean="0">
                <a:solidFill>
                  <a:srgbClr val="FF0000"/>
                </a:solidFill>
                <a:cs typeface="Microsoft Uighur" pitchFamily="2" charset="-78"/>
              </a:rPr>
            </a:br>
            <a:r>
              <a:rPr lang="tt-RU" sz="7200" b="1" i="1" dirty="0" smtClean="0">
                <a:solidFill>
                  <a:srgbClr val="FF0000"/>
                </a:solidFill>
                <a:cs typeface="Microsoft Uighur" pitchFamily="2" charset="-78"/>
              </a:rPr>
              <a:t>рухи мирасыбыз</a:t>
            </a:r>
            <a:endParaRPr lang="ru-RU" sz="7200" b="1" i="1" dirty="0">
              <a:solidFill>
                <a:srgbClr val="FF0000"/>
              </a:solidFill>
              <a:cs typeface="Microsoft Uighur" pitchFamily="2" charset="-78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771800" y="3429000"/>
            <a:ext cx="5472608" cy="2016224"/>
          </a:xfrm>
          <a:prstGeom prst="horizontalScroll">
            <a:avLst/>
          </a:prstGeom>
          <a:ln>
            <a:solidFill>
              <a:srgbClr val="00B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 fontScale="47500" lnSpcReduction="20000"/>
          </a:bodyPr>
          <a:lstStyle/>
          <a:p>
            <a:pPr algn="ctr"/>
            <a:r>
              <a:rPr lang="tt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Әлмәт шәһәре  </a:t>
            </a:r>
            <a:endParaRPr lang="tt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 </a:t>
            </a:r>
            <a:r>
              <a:rPr lang="tt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 “Әкият” компенса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tt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өрендәге балалар бакчасының югары  категорияле </a:t>
            </a:r>
            <a:r>
              <a:rPr lang="tt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тәрбиячесе </a:t>
            </a:r>
          </a:p>
          <a:p>
            <a:pPr algn="ctr"/>
            <a:r>
              <a:rPr lang="tt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Вәлиева Миләүшә Мәзхәт кызынын эш тәҗрибәсеннән чыгышы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52625" y="3757613"/>
            <a:ext cx="4143375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  <a:t/>
            </a:r>
            <a:b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Tahoma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253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t-RU" sz="4000" b="1" i="1" dirty="0" smtClean="0">
                <a:solidFill>
                  <a:srgbClr val="00B0F0"/>
                </a:solidFill>
              </a:rPr>
              <a:t>“Тирмә” уены</a:t>
            </a:r>
            <a:endParaRPr lang="ru-RU" sz="4000" b="1" i="1" dirty="0">
              <a:solidFill>
                <a:srgbClr val="00B0F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148064" y="19242"/>
            <a:ext cx="3744416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Уенда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4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торкем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бала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катнаша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.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Алар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мәйданчыкның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4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почмагына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урнашалар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.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Мәйдан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уртасында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милли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бизәкле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яулык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белән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урындыклар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тора.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Һәр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төркемгә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үзләренең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яулыкларын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курсәтәләр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.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Балалар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кулга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–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кул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тотынып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+mj-lt"/>
                <a:cs typeface="Arial" charset="0"/>
              </a:rPr>
              <a:t>җ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ырлап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йөриләр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Без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бәхетле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балалар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Түгәрәктә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уйныйбыз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Биибез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,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җырлыйбыз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Якты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көннән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туймыйбыз</a:t>
            </a:r>
            <a:endParaRPr kumimoji="0" lang="ru-RU" sz="2000" b="1" i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Көй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туктагач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,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алар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тиз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генә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үз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яулыклары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торган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урындык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янына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барып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,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яулыкның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4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почмагыннан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тотып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,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кулларын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өскә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кутәреп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«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тирмә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»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ясыйлар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.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Кайсы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төркем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баласы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беренче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итеп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тирмә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ясый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,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шул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 </a:t>
            </a:r>
            <a:r>
              <a:rPr kumimoji="0" lang="ru-RU" sz="2000" b="1" i="1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charset="0"/>
              </a:rPr>
              <a:t>җиңүче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charset="0"/>
            </a:endParaRPr>
          </a:p>
        </p:txBody>
      </p:sp>
      <p:sp>
        <p:nvSpPr>
          <p:cNvPr id="6" name="AutoShape 3" descr="«"/>
          <p:cNvSpPr>
            <a:spLocks noChangeAspect="1" noChangeArrowheads="1"/>
          </p:cNvSpPr>
          <p:nvPr/>
        </p:nvSpPr>
        <p:spPr bwMode="auto">
          <a:xfrm>
            <a:off x="16887825" y="2560638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»"/>
          <p:cNvSpPr>
            <a:spLocks noChangeAspect="1" noChangeArrowheads="1"/>
          </p:cNvSpPr>
          <p:nvPr/>
        </p:nvSpPr>
        <p:spPr bwMode="auto">
          <a:xfrm>
            <a:off x="16922750" y="2560638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C:\Users\user\Desktop\Рисунок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6" t="15109" r="6682"/>
          <a:stretch/>
        </p:blipFill>
        <p:spPr bwMode="auto">
          <a:xfrm>
            <a:off x="395536" y="1758492"/>
            <a:ext cx="4601982" cy="3167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41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t-RU" sz="7200" b="1" i="1" dirty="0" smtClean="0">
                <a:solidFill>
                  <a:srgbClr val="3366FF"/>
                </a:solidFill>
              </a:rPr>
              <a:t>Игътибарыгыз өчен рәхмәт!</a:t>
            </a:r>
            <a:endParaRPr lang="ru-RU" sz="7200" b="1" i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313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ctr">
              <a:buNone/>
            </a:pPr>
            <a:r>
              <a:rPr lang="tt-RU" sz="40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Хәерле көн, дуслар Сезгә,</a:t>
            </a:r>
          </a:p>
          <a:p>
            <a:pPr marL="0" indent="0" algn="ctr">
              <a:buNone/>
            </a:pPr>
            <a:r>
              <a:rPr lang="tt-RU" sz="40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Хәерле көн һәммәбезгә!</a:t>
            </a:r>
          </a:p>
          <a:p>
            <a:pPr marL="0" indent="0" algn="ctr">
              <a:buNone/>
            </a:pPr>
            <a:r>
              <a:rPr lang="tt-RU" sz="40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 телен өйрәткәндә</a:t>
            </a:r>
          </a:p>
          <a:p>
            <a:pPr marL="0" indent="0" algn="ctr">
              <a:buNone/>
            </a:pPr>
            <a:r>
              <a:rPr lang="tt-RU" sz="40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Уңыш юлдаш булсын безгә!</a:t>
            </a:r>
          </a:p>
          <a:p>
            <a:pPr marL="0" indent="0" algn="ctr">
              <a:buNone/>
            </a:pPr>
            <a:r>
              <a:rPr lang="tt-RU" sz="40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Шушы изге теләк белән,</a:t>
            </a:r>
          </a:p>
          <a:p>
            <a:pPr marL="0" indent="0" algn="ctr">
              <a:buNone/>
            </a:pPr>
            <a:r>
              <a:rPr lang="tt-RU" sz="4000" b="1" i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Хәзер уеннар уйныйк!</a:t>
            </a:r>
          </a:p>
          <a:p>
            <a:endParaRPr lang="tt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81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368151"/>
          </a:xfrm>
        </p:spPr>
        <p:txBody>
          <a:bodyPr>
            <a:normAutofit fontScale="90000"/>
          </a:bodyPr>
          <a:lstStyle/>
          <a:p>
            <a:r>
              <a:rPr lang="tt-RU" b="1" i="1" dirty="0" smtClean="0">
                <a:solidFill>
                  <a:srgbClr val="00B0F0"/>
                </a:solidFill>
              </a:rPr>
              <a:t>Балалар </a:t>
            </a:r>
            <a:r>
              <a:rPr lang="tt-RU" b="1" i="1" dirty="0" smtClean="0">
                <a:solidFill>
                  <a:srgbClr val="3366FF"/>
                </a:solidFill>
              </a:rPr>
              <a:t>бармак</a:t>
            </a:r>
            <a:r>
              <a:rPr lang="tt-RU" b="1" i="1" dirty="0" smtClean="0">
                <a:solidFill>
                  <a:srgbClr val="00B0F0"/>
                </a:solidFill>
              </a:rPr>
              <a:t> уенннарын бик яратып уйныйлар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772815"/>
            <a:ext cx="4464496" cy="3920581"/>
          </a:xfrm>
        </p:spPr>
        <p:txBody>
          <a:bodyPr>
            <a:normAutofit/>
          </a:bodyPr>
          <a:lstStyle/>
          <a:p>
            <a:r>
              <a:rPr lang="ru-RU" i="1" dirty="0" err="1">
                <a:solidFill>
                  <a:srgbClr val="002060"/>
                </a:solidFill>
              </a:rPr>
              <a:t>Бу</a:t>
            </a:r>
            <a:r>
              <a:rPr lang="ru-RU" i="1" dirty="0">
                <a:solidFill>
                  <a:srgbClr val="002060"/>
                </a:solidFill>
              </a:rPr>
              <a:t> </a:t>
            </a:r>
            <a:r>
              <a:rPr lang="ru-RU" i="1" dirty="0" err="1">
                <a:solidFill>
                  <a:srgbClr val="002060"/>
                </a:solidFill>
              </a:rPr>
              <a:t>бармак-бабай</a:t>
            </a:r>
            <a:r>
              <a:rPr lang="ru-RU" i="1" dirty="0">
                <a:solidFill>
                  <a:srgbClr val="002060"/>
                </a:solidFill>
              </a:rPr>
              <a:t>,</a:t>
            </a:r>
          </a:p>
          <a:p>
            <a:r>
              <a:rPr lang="ru-RU" i="1" dirty="0" err="1">
                <a:solidFill>
                  <a:srgbClr val="002060"/>
                </a:solidFill>
              </a:rPr>
              <a:t>Бу</a:t>
            </a:r>
            <a:r>
              <a:rPr lang="ru-RU" i="1" dirty="0">
                <a:solidFill>
                  <a:srgbClr val="002060"/>
                </a:solidFill>
              </a:rPr>
              <a:t> </a:t>
            </a:r>
            <a:r>
              <a:rPr lang="ru-RU" i="1" dirty="0" err="1">
                <a:solidFill>
                  <a:srgbClr val="002060"/>
                </a:solidFill>
              </a:rPr>
              <a:t>бармак</a:t>
            </a:r>
            <a:r>
              <a:rPr lang="ru-RU" i="1" dirty="0">
                <a:solidFill>
                  <a:srgbClr val="002060"/>
                </a:solidFill>
              </a:rPr>
              <a:t> -</a:t>
            </a:r>
            <a:r>
              <a:rPr lang="ru-RU" i="1" dirty="0" err="1">
                <a:solidFill>
                  <a:srgbClr val="002060"/>
                </a:solidFill>
              </a:rPr>
              <a:t>әби</a:t>
            </a:r>
            <a:r>
              <a:rPr lang="ru-RU" i="1" dirty="0">
                <a:solidFill>
                  <a:srgbClr val="002060"/>
                </a:solidFill>
              </a:rPr>
              <a:t>,</a:t>
            </a:r>
          </a:p>
          <a:p>
            <a:r>
              <a:rPr lang="ru-RU" i="1" dirty="0" err="1">
                <a:solidFill>
                  <a:srgbClr val="002060"/>
                </a:solidFill>
              </a:rPr>
              <a:t>Бу</a:t>
            </a:r>
            <a:r>
              <a:rPr lang="ru-RU" i="1" dirty="0">
                <a:solidFill>
                  <a:srgbClr val="002060"/>
                </a:solidFill>
              </a:rPr>
              <a:t> </a:t>
            </a:r>
            <a:r>
              <a:rPr lang="ru-RU" i="1" dirty="0" err="1">
                <a:solidFill>
                  <a:srgbClr val="002060"/>
                </a:solidFill>
              </a:rPr>
              <a:t>бармак</a:t>
            </a:r>
            <a:r>
              <a:rPr lang="ru-RU" i="1" dirty="0">
                <a:solidFill>
                  <a:srgbClr val="002060"/>
                </a:solidFill>
              </a:rPr>
              <a:t> -</a:t>
            </a:r>
            <a:r>
              <a:rPr lang="ru-RU" i="1" dirty="0" err="1">
                <a:solidFill>
                  <a:srgbClr val="002060"/>
                </a:solidFill>
              </a:rPr>
              <a:t>әти</a:t>
            </a:r>
            <a:r>
              <a:rPr lang="ru-RU" i="1" dirty="0">
                <a:solidFill>
                  <a:srgbClr val="002060"/>
                </a:solidFill>
              </a:rPr>
              <a:t>,</a:t>
            </a:r>
          </a:p>
          <a:p>
            <a:r>
              <a:rPr lang="ru-RU" i="1" dirty="0" err="1">
                <a:solidFill>
                  <a:srgbClr val="002060"/>
                </a:solidFill>
              </a:rPr>
              <a:t>Бу</a:t>
            </a:r>
            <a:r>
              <a:rPr lang="ru-RU" i="1" dirty="0">
                <a:solidFill>
                  <a:srgbClr val="002060"/>
                </a:solidFill>
              </a:rPr>
              <a:t> </a:t>
            </a:r>
            <a:r>
              <a:rPr lang="ru-RU" i="1" dirty="0" err="1">
                <a:solidFill>
                  <a:srgbClr val="002060"/>
                </a:solidFill>
              </a:rPr>
              <a:t>бармак</a:t>
            </a:r>
            <a:r>
              <a:rPr lang="ru-RU" i="1" dirty="0">
                <a:solidFill>
                  <a:srgbClr val="002060"/>
                </a:solidFill>
              </a:rPr>
              <a:t> -</a:t>
            </a:r>
            <a:r>
              <a:rPr lang="ru-RU" i="1" dirty="0" err="1">
                <a:solidFill>
                  <a:srgbClr val="002060"/>
                </a:solidFill>
              </a:rPr>
              <a:t>әни</a:t>
            </a:r>
            <a:r>
              <a:rPr lang="ru-RU" i="1" dirty="0">
                <a:solidFill>
                  <a:srgbClr val="002060"/>
                </a:solidFill>
              </a:rPr>
              <a:t>,</a:t>
            </a:r>
          </a:p>
          <a:p>
            <a:r>
              <a:rPr lang="ru-RU" i="1" dirty="0" err="1">
                <a:solidFill>
                  <a:srgbClr val="002060"/>
                </a:solidFill>
              </a:rPr>
              <a:t>Бу</a:t>
            </a:r>
            <a:r>
              <a:rPr lang="ru-RU" i="1" dirty="0">
                <a:solidFill>
                  <a:srgbClr val="002060"/>
                </a:solidFill>
              </a:rPr>
              <a:t> </a:t>
            </a:r>
            <a:r>
              <a:rPr lang="ru-RU" i="1" dirty="0" err="1">
                <a:solidFill>
                  <a:srgbClr val="002060"/>
                </a:solidFill>
              </a:rPr>
              <a:t>бармак-нәни</a:t>
            </a:r>
            <a:r>
              <a:rPr lang="ru-RU" i="1" dirty="0">
                <a:solidFill>
                  <a:srgbClr val="002060"/>
                </a:solidFill>
              </a:rPr>
              <a:t> </a:t>
            </a:r>
            <a:r>
              <a:rPr lang="ru-RU" i="1" dirty="0" err="1">
                <a:solidFill>
                  <a:srgbClr val="002060"/>
                </a:solidFill>
              </a:rPr>
              <a:t>бәби</a:t>
            </a:r>
            <a:r>
              <a:rPr lang="ru-RU" i="1" dirty="0">
                <a:solidFill>
                  <a:srgbClr val="002060"/>
                </a:solidFill>
              </a:rPr>
              <a:t>,</a:t>
            </a:r>
          </a:p>
          <a:p>
            <a:r>
              <a:rPr lang="ru-RU" i="1" dirty="0" err="1">
                <a:solidFill>
                  <a:srgbClr val="002060"/>
                </a:solidFill>
              </a:rPr>
              <a:t>Аның</a:t>
            </a:r>
            <a:r>
              <a:rPr lang="ru-RU" i="1" dirty="0">
                <a:solidFill>
                  <a:srgbClr val="002060"/>
                </a:solidFill>
              </a:rPr>
              <a:t> </a:t>
            </a:r>
            <a:r>
              <a:rPr lang="ru-RU" i="1" dirty="0" err="1">
                <a:solidFill>
                  <a:srgbClr val="002060"/>
                </a:solidFill>
              </a:rPr>
              <a:t>исеме</a:t>
            </a:r>
            <a:r>
              <a:rPr lang="ru-RU" i="1" dirty="0">
                <a:solidFill>
                  <a:srgbClr val="002060"/>
                </a:solidFill>
              </a:rPr>
              <a:t> - </a:t>
            </a:r>
            <a:r>
              <a:rPr lang="ru-RU" i="1" dirty="0" err="1">
                <a:solidFill>
                  <a:srgbClr val="002060"/>
                </a:solidFill>
              </a:rPr>
              <a:t>чәнти</a:t>
            </a:r>
            <a:r>
              <a:rPr lang="ru-RU" i="1" dirty="0">
                <a:solidFill>
                  <a:srgbClr val="002060"/>
                </a:solidFill>
              </a:rPr>
              <a:t>!</a:t>
            </a:r>
          </a:p>
          <a:p>
            <a:endParaRPr lang="ru-RU" dirty="0"/>
          </a:p>
        </p:txBody>
      </p:sp>
      <p:pic>
        <p:nvPicPr>
          <p:cNvPr id="5122" name="Picture 2" descr="C:\Users\user\Desktop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50939"/>
            <a:ext cx="3106217" cy="3742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3366FF"/>
            </a:solidFill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031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000" b="1" i="1" dirty="0" smtClean="0">
                <a:solidFill>
                  <a:srgbClr val="3366FF"/>
                </a:solidFill>
              </a:rPr>
              <a:t>Бармак уены</a:t>
            </a:r>
            <a:endParaRPr lang="ru-RU" sz="4000" b="1" i="1" dirty="0">
              <a:solidFill>
                <a:srgbClr val="3366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2060"/>
                </a:solidFill>
              </a:rPr>
              <a:t>Уенчыкларның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исемнәрен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әйтә-әйтә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балалар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бармакларын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бөгеп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баралар</a:t>
            </a:r>
            <a:r>
              <a:rPr lang="ru-RU" dirty="0">
                <a:solidFill>
                  <a:srgbClr val="002060"/>
                </a:solidFill>
              </a:rPr>
              <a:t>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** </a:t>
            </a:r>
            <a:r>
              <a:rPr lang="ru-RU" dirty="0" err="1">
                <a:solidFill>
                  <a:srgbClr val="002060"/>
                </a:solidFill>
              </a:rPr>
              <a:t>Бабай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алды</a:t>
            </a:r>
            <a:r>
              <a:rPr lang="ru-RU" dirty="0">
                <a:solidFill>
                  <a:srgbClr val="002060"/>
                </a:solidFill>
              </a:rPr>
              <a:t> барабан,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Әби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бөтерчек</a:t>
            </a:r>
            <a:r>
              <a:rPr lang="ru-RU" dirty="0">
                <a:solidFill>
                  <a:srgbClr val="002060"/>
                </a:solidFill>
              </a:rPr>
              <a:t>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Әти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алды</a:t>
            </a:r>
            <a:r>
              <a:rPr lang="ru-RU" dirty="0">
                <a:solidFill>
                  <a:srgbClr val="002060"/>
                </a:solidFill>
              </a:rPr>
              <a:t> машина,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Әни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сикергеч</a:t>
            </a:r>
            <a:r>
              <a:rPr lang="ru-RU" dirty="0">
                <a:solidFill>
                  <a:srgbClr val="002060"/>
                </a:solidFill>
              </a:rPr>
              <a:t>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Ә мин </a:t>
            </a:r>
            <a:r>
              <a:rPr lang="ru-RU" dirty="0" err="1">
                <a:solidFill>
                  <a:srgbClr val="002060"/>
                </a:solidFill>
              </a:rPr>
              <a:t>алам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зур</a:t>
            </a:r>
            <a:r>
              <a:rPr lang="ru-RU" dirty="0">
                <a:solidFill>
                  <a:srgbClr val="002060"/>
                </a:solidFill>
              </a:rPr>
              <a:t> туп,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Уйныйм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тупны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сикертеп</a:t>
            </a:r>
            <a:r>
              <a:rPr lang="ru-RU" dirty="0">
                <a:solidFill>
                  <a:srgbClr val="002060"/>
                </a:solidFill>
              </a:rPr>
              <a:t>.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423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000" b="1" i="1" dirty="0" smtClean="0">
                <a:solidFill>
                  <a:srgbClr val="3366FF"/>
                </a:solidFill>
              </a:rPr>
              <a:t>Куянкай</a:t>
            </a:r>
            <a:endParaRPr lang="ru-RU" sz="4000" b="1" i="1" dirty="0">
              <a:solidFill>
                <a:srgbClr val="3366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>
                <a:solidFill>
                  <a:srgbClr val="002060"/>
                </a:solidFill>
              </a:rPr>
              <a:t>Балалар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кул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тотынышып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түгәрәккә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басалар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Түгәрәк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уртасына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баскан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бер</a:t>
            </a:r>
            <a:r>
              <a:rPr lang="ru-RU" dirty="0">
                <a:solidFill>
                  <a:srgbClr val="002060"/>
                </a:solidFill>
              </a:rPr>
              <a:t> бала </a:t>
            </a:r>
            <a:r>
              <a:rPr lang="ru-RU" dirty="0" err="1">
                <a:solidFill>
                  <a:srgbClr val="002060"/>
                </a:solidFill>
              </a:rPr>
              <a:t>куян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була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Ул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кулын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иягенә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куеп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моңаеп</a:t>
            </a:r>
            <a:r>
              <a:rPr lang="ru-RU" dirty="0">
                <a:solidFill>
                  <a:srgbClr val="002060"/>
                </a:solidFill>
              </a:rPr>
              <a:t> тора. </a:t>
            </a:r>
            <a:r>
              <a:rPr lang="ru-RU" dirty="0" err="1">
                <a:solidFill>
                  <a:srgbClr val="002060"/>
                </a:solidFill>
              </a:rPr>
              <a:t>Түгәрәктәгеләр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җырлый-җырлый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әйләнәләр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r>
              <a:rPr lang="ru-RU" dirty="0">
                <a:solidFill>
                  <a:srgbClr val="002060"/>
                </a:solidFill>
              </a:rPr>
              <a:t>Ак </a:t>
            </a:r>
            <a:r>
              <a:rPr lang="ru-RU" dirty="0" err="1">
                <a:solidFill>
                  <a:srgbClr val="002060"/>
                </a:solidFill>
              </a:rPr>
              <a:t>куянга</a:t>
            </a:r>
            <a:r>
              <a:rPr lang="ru-RU" dirty="0">
                <a:solidFill>
                  <a:srgbClr val="002060"/>
                </a:solidFill>
              </a:rPr>
              <a:t> ни </a:t>
            </a:r>
            <a:r>
              <a:rPr lang="ru-RU" dirty="0" err="1">
                <a:solidFill>
                  <a:srgbClr val="002060"/>
                </a:solidFill>
              </a:rPr>
              <a:t>булган</a:t>
            </a:r>
            <a:r>
              <a:rPr lang="ru-RU" dirty="0">
                <a:solidFill>
                  <a:srgbClr val="002060"/>
                </a:solidFill>
              </a:rPr>
              <a:t>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Әллә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инде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авырган</a:t>
            </a:r>
            <a:r>
              <a:rPr lang="ru-RU" dirty="0" smtClean="0">
                <a:solidFill>
                  <a:srgbClr val="002060"/>
                </a:solidFill>
              </a:rPr>
              <a:t>?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Иптәшен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табалмый</a:t>
            </a:r>
            <a:r>
              <a:rPr lang="ru-RU" dirty="0">
                <a:solidFill>
                  <a:srgbClr val="002060"/>
                </a:solidFill>
              </a:rPr>
              <a:t>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Урыннан</a:t>
            </a:r>
            <a:r>
              <a:rPr lang="ru-RU" dirty="0">
                <a:solidFill>
                  <a:srgbClr val="002060"/>
                </a:solidFill>
              </a:rPr>
              <a:t> да </a:t>
            </a:r>
            <a:r>
              <a:rPr lang="ru-RU" dirty="0" err="1">
                <a:solidFill>
                  <a:srgbClr val="002060"/>
                </a:solidFill>
              </a:rPr>
              <a:t>торалмый</a:t>
            </a:r>
            <a:r>
              <a:rPr lang="ru-RU" dirty="0">
                <a:solidFill>
                  <a:srgbClr val="002060"/>
                </a:solidFill>
              </a:rPr>
              <a:t>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Куян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куян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син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сикер</a:t>
            </a:r>
            <a:r>
              <a:rPr lang="ru-RU" dirty="0">
                <a:solidFill>
                  <a:srgbClr val="002060"/>
                </a:solidFill>
              </a:rPr>
              <a:t>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Иптәшең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табып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китер</a:t>
            </a:r>
            <a:r>
              <a:rPr lang="ru-RU" dirty="0">
                <a:solidFill>
                  <a:srgbClr val="002060"/>
                </a:solidFill>
              </a:rPr>
              <a:t>!</a:t>
            </a:r>
          </a:p>
          <a:p>
            <a:r>
              <a:rPr lang="ru-RU" dirty="0" err="1">
                <a:solidFill>
                  <a:srgbClr val="002060"/>
                </a:solidFill>
              </a:rPr>
              <a:t>Куян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биленә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таянып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сикерә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башлый</a:t>
            </a:r>
            <a:r>
              <a:rPr lang="ru-RU" dirty="0">
                <a:solidFill>
                  <a:srgbClr val="002060"/>
                </a:solidFill>
              </a:rPr>
              <a:t>. Аннан </a:t>
            </a:r>
            <a:r>
              <a:rPr lang="ru-RU" dirty="0" err="1">
                <a:solidFill>
                  <a:srgbClr val="002060"/>
                </a:solidFill>
              </a:rPr>
              <a:t>бер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иптәшен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уртага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алып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әйләнәләр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дә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чакырылган</a:t>
            </a:r>
            <a:r>
              <a:rPr lang="ru-RU" dirty="0">
                <a:solidFill>
                  <a:srgbClr val="002060"/>
                </a:solidFill>
              </a:rPr>
              <a:t> бала </a:t>
            </a:r>
            <a:r>
              <a:rPr lang="ru-RU" dirty="0" err="1">
                <a:solidFill>
                  <a:srgbClr val="002060"/>
                </a:solidFill>
              </a:rPr>
              <a:t>куян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булып</a:t>
            </a:r>
            <a:r>
              <a:rPr lang="ru-RU" dirty="0">
                <a:solidFill>
                  <a:srgbClr val="002060"/>
                </a:solidFill>
              </a:rPr>
              <a:t> кала. </a:t>
            </a:r>
            <a:r>
              <a:rPr lang="ru-RU" dirty="0" err="1">
                <a:solidFill>
                  <a:srgbClr val="002060"/>
                </a:solidFill>
              </a:rPr>
              <a:t>Уен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яңадан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башлана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7170" name="Picture 2" descr="C:\Users\user\Desktop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32715"/>
            <a:ext cx="2023120" cy="202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871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1124744"/>
            <a:ext cx="3312368" cy="5184576"/>
          </a:xfrm>
        </p:spPr>
        <p:txBody>
          <a:bodyPr>
            <a:normAutofit fontScale="90000"/>
          </a:bodyPr>
          <a:lstStyle/>
          <a:p>
            <a:pPr fontAlgn="base">
              <a:lnSpc>
                <a:spcPct val="150000"/>
              </a:lnSpc>
            </a:pPr>
            <a:r>
              <a:rPr lang="ru-RU" sz="1800" b="1" i="1" dirty="0" err="1" smtClean="0">
                <a:solidFill>
                  <a:srgbClr val="002060"/>
                </a:solidFill>
              </a:rPr>
              <a:t>Уенчылар</a:t>
            </a:r>
            <a:r>
              <a:rPr lang="ru-RU" sz="1800" b="1" i="1" dirty="0" smtClean="0">
                <a:solidFill>
                  <a:srgbClr val="002060"/>
                </a:solidFill>
              </a:rPr>
              <a:t> т</a:t>
            </a:r>
            <a:r>
              <a:rPr lang="tt-RU" sz="1800" b="1" i="1" dirty="0" smtClean="0">
                <a:solidFill>
                  <a:srgbClr val="002060"/>
                </a:solidFill>
              </a:rPr>
              <a:t>үгәрәк ясап басалар. Алып баручы оча торган, очмый торган әйберләр әйтә һәм берүк вакытта куллары белән очу хәрәкәте ясый. Ә катнашучылар оча торган әйберләр вакытында гына кулларын кутәреп, талпыну хәрәкәте ясарга тиеш булалар.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Хәрәкәтне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дөрес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ясамаган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уенчы</a:t>
            </a:r>
            <a:r>
              <a:rPr lang="ru-RU" sz="1800" b="1" i="1" dirty="0" smtClean="0">
                <a:solidFill>
                  <a:srgbClr val="002060"/>
                </a:solidFill>
              </a:rPr>
              <a:t>,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уеннан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чыгып</a:t>
            </a:r>
            <a:r>
              <a:rPr lang="ru-RU" sz="1800" b="1" i="1" dirty="0" smtClean="0">
                <a:solidFill>
                  <a:srgbClr val="002060"/>
                </a:solidFill>
              </a:rPr>
              <a:t> бара. </a:t>
            </a:r>
            <a:r>
              <a:rPr lang="ru-RU" sz="1800" b="1" i="1" dirty="0">
                <a:solidFill>
                  <a:srgbClr val="002060"/>
                </a:solidFill>
              </a:rPr>
              <a:t/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,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 – </a:t>
            </a:r>
            <a:r>
              <a:rPr lang="ru-RU" sz="1800" b="1" i="1" dirty="0" err="1">
                <a:solidFill>
                  <a:srgbClr val="002060"/>
                </a:solidFill>
              </a:rPr>
              <a:t>каргалар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,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 – </a:t>
            </a:r>
            <a:r>
              <a:rPr lang="ru-RU" sz="1800" b="1" i="1" dirty="0" err="1">
                <a:solidFill>
                  <a:srgbClr val="002060"/>
                </a:solidFill>
              </a:rPr>
              <a:t>торналар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,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 – </a:t>
            </a:r>
            <a:r>
              <a:rPr lang="ru-RU" sz="1800" b="1" i="1" dirty="0" err="1">
                <a:solidFill>
                  <a:srgbClr val="002060"/>
                </a:solidFill>
              </a:rPr>
              <a:t>арбалар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,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 – </a:t>
            </a:r>
            <a:r>
              <a:rPr lang="ru-RU" sz="1800" b="1" i="1" dirty="0" err="1">
                <a:solidFill>
                  <a:srgbClr val="002060"/>
                </a:solidFill>
              </a:rPr>
              <a:t>самолетлар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,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 – </a:t>
            </a:r>
            <a:r>
              <a:rPr lang="ru-RU" sz="1800" b="1" i="1" dirty="0" err="1">
                <a:solidFill>
                  <a:srgbClr val="002060"/>
                </a:solidFill>
              </a:rPr>
              <a:t>алмагачлар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, </a:t>
            </a:r>
            <a:r>
              <a:rPr lang="ru-RU" sz="1800" b="1" i="1" dirty="0" err="1">
                <a:solidFill>
                  <a:srgbClr val="002060"/>
                </a:solidFill>
              </a:rPr>
              <a:t>очты</a:t>
            </a:r>
            <a:r>
              <a:rPr lang="ru-RU" sz="1800" b="1" i="1" dirty="0">
                <a:solidFill>
                  <a:srgbClr val="002060"/>
                </a:solidFill>
              </a:rPr>
              <a:t> - …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1026" name="Picture 2" descr="C:\Users\user\Desktop\IMG-20190619-WA002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13" y="1595636"/>
            <a:ext cx="5105541" cy="38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3" y="404664"/>
            <a:ext cx="5112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rgbClr val="3366FF"/>
                </a:solidFill>
              </a:rPr>
              <a:t>Уен</a:t>
            </a:r>
            <a:r>
              <a:rPr lang="ru-RU" sz="4000" b="1" i="1" dirty="0" smtClean="0">
                <a:solidFill>
                  <a:srgbClr val="3366FF"/>
                </a:solidFill>
              </a:rPr>
              <a:t> «</a:t>
            </a:r>
            <a:r>
              <a:rPr lang="ru-RU" sz="4000" b="1" i="1" dirty="0" err="1" smtClean="0">
                <a:solidFill>
                  <a:srgbClr val="3366FF"/>
                </a:solidFill>
              </a:rPr>
              <a:t>Очты</a:t>
            </a:r>
            <a:r>
              <a:rPr lang="ru-RU" sz="4000" b="1" i="1" dirty="0" smtClean="0">
                <a:solidFill>
                  <a:srgbClr val="3366FF"/>
                </a:solidFill>
              </a:rPr>
              <a:t>, </a:t>
            </a:r>
            <a:r>
              <a:rPr lang="ru-RU" sz="4000" b="1" i="1" dirty="0" err="1" smtClean="0">
                <a:solidFill>
                  <a:srgbClr val="3366FF"/>
                </a:solidFill>
              </a:rPr>
              <a:t>очты</a:t>
            </a:r>
            <a:r>
              <a:rPr lang="ru-RU" sz="4000" b="1" i="1" dirty="0" smtClean="0">
                <a:solidFill>
                  <a:srgbClr val="3366FF"/>
                </a:solidFill>
              </a:rPr>
              <a:t>…»</a:t>
            </a:r>
            <a:br>
              <a:rPr lang="ru-RU" sz="4000" b="1" i="1" dirty="0" smtClean="0">
                <a:solidFill>
                  <a:srgbClr val="3366FF"/>
                </a:solidFill>
              </a:rPr>
            </a:br>
            <a:endParaRPr lang="ru-RU" sz="4000" b="1" i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54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938337"/>
            <a:ext cx="4320480" cy="5226967"/>
          </a:xfrm>
        </p:spPr>
        <p:txBody>
          <a:bodyPr>
            <a:noAutofit/>
          </a:bodyPr>
          <a:lstStyle/>
          <a:p>
            <a:r>
              <a:rPr lang="ru-RU" sz="2000" b="1" i="1" dirty="0">
                <a:solidFill>
                  <a:srgbClr val="002060"/>
                </a:solidFill>
              </a:rPr>
              <a:t> 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Уенда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бер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уенчы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артык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була</a:t>
            </a:r>
            <a:r>
              <a:rPr lang="ru-RU" sz="2000" b="1" i="1" dirty="0" smtClean="0">
                <a:solidFill>
                  <a:srgbClr val="002060"/>
                </a:solidFill>
              </a:rPr>
              <a:t>.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Ул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парлашып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баскан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уенчылар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артына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килеп</a:t>
            </a:r>
            <a:r>
              <a:rPr lang="ru-RU" sz="2000" b="1" i="1" dirty="0" smtClean="0">
                <a:solidFill>
                  <a:srgbClr val="002060"/>
                </a:solidFill>
              </a:rPr>
              <a:t> баса. Калган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уенчылар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бер-берсенә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карап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парлашып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басалар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һәм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сүзләр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әйтәләр</a:t>
            </a:r>
            <a:r>
              <a:rPr lang="ru-RU" sz="2000" b="1" i="1" dirty="0" smtClean="0">
                <a:solidFill>
                  <a:srgbClr val="002060"/>
                </a:solidFill>
              </a:rPr>
              <a:t>:</a:t>
            </a:r>
            <a:r>
              <a:rPr lang="ru-RU" sz="2000" b="1" i="1" dirty="0">
                <a:solidFill>
                  <a:srgbClr val="002060"/>
                </a:solidFill>
              </a:rPr>
              <a:t/>
            </a:r>
            <a:br>
              <a:rPr lang="ru-RU" sz="2000" b="1" i="1" dirty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  <a:effectLst/>
              </a:rPr>
              <a:t>Чума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үрдәк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, чума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каз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 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җ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итәкләшеп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торалар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)</a:t>
            </a:r>
            <a:br>
              <a:rPr lang="ru-RU" sz="2000" b="1" i="1" dirty="0" smtClean="0">
                <a:solidFill>
                  <a:srgbClr val="002060"/>
                </a:solidFill>
                <a:effectLst/>
              </a:rPr>
            </a:br>
            <a:r>
              <a:rPr lang="ru-RU" sz="2000" b="1" i="1" dirty="0" smtClean="0">
                <a:solidFill>
                  <a:srgbClr val="002060"/>
                </a:solidFill>
                <a:effectLst/>
              </a:rPr>
              <a:t>Чума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үрдәк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, чума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каз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 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җ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итәкләшеп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торалар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)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effectLst/>
              </a:rPr>
            </a:b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Тирән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күлне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ярата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шул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ярата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 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җ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итәкләшеп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торалар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) </a:t>
            </a:r>
            <a:br>
              <a:rPr lang="ru-RU" sz="2000" b="1" i="1" dirty="0" smtClean="0">
                <a:solidFill>
                  <a:srgbClr val="002060"/>
                </a:solidFill>
                <a:effectLst/>
              </a:rPr>
            </a:b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Тирән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күлне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ярата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шул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ярата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 (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кулларын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өскә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к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үтәреп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, капка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ясыйлар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).</a:t>
            </a:r>
            <a:br>
              <a:rPr lang="ru-RU" sz="2000" b="1" i="1" dirty="0" smtClean="0">
                <a:solidFill>
                  <a:srgbClr val="002060"/>
                </a:solidFill>
                <a:effectLst/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Булат 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үзенә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иптәш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эзли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 (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гөрләвек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әченнән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үтеп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үзенә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пар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таба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)</a:t>
            </a:r>
            <a:br>
              <a:rPr lang="ru-RU" sz="2000" b="1" i="1" dirty="0" smtClean="0">
                <a:solidFill>
                  <a:srgbClr val="002060"/>
                </a:solidFill>
                <a:effectLst/>
              </a:rPr>
            </a:b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Ул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Алсуны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ярата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ярата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 (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горләвек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башына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килеп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баса, ә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парсыз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калган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уенчы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гөрләвек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азагына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effectLst/>
              </a:rPr>
              <a:t>китә</a:t>
            </a:r>
            <a:r>
              <a:rPr lang="ru-RU" sz="2000" b="1" i="1" dirty="0" smtClean="0">
                <a:solidFill>
                  <a:srgbClr val="002060"/>
                </a:solidFill>
                <a:effectLst/>
              </a:rPr>
              <a:t>)</a:t>
            </a:r>
            <a:br>
              <a:rPr lang="ru-RU" sz="2000" b="1" i="1" dirty="0" smtClean="0">
                <a:solidFill>
                  <a:srgbClr val="002060"/>
                </a:solidFill>
                <a:effectLst/>
              </a:rPr>
            </a:b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user\Desktop\ФОТКИ РАБ 2019\навруз 19\DSC_148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8" t="1489" r="25744"/>
          <a:stretch/>
        </p:blipFill>
        <p:spPr bwMode="auto">
          <a:xfrm>
            <a:off x="235150" y="1988840"/>
            <a:ext cx="4196622" cy="3723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5150" y="476672"/>
            <a:ext cx="4482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rgbClr val="3366FF"/>
                </a:solidFill>
              </a:rPr>
              <a:t>«Чума </a:t>
            </a:r>
            <a:r>
              <a:rPr lang="ru-RU" sz="3600" b="1" i="1" dirty="0" err="1" smtClean="0">
                <a:solidFill>
                  <a:srgbClr val="3366FF"/>
                </a:solidFill>
              </a:rPr>
              <a:t>үрдәк</a:t>
            </a:r>
            <a:r>
              <a:rPr lang="ru-RU" sz="3600" b="1" i="1" dirty="0" smtClean="0">
                <a:solidFill>
                  <a:srgbClr val="3366FF"/>
                </a:solidFill>
              </a:rPr>
              <a:t>, </a:t>
            </a:r>
          </a:p>
          <a:p>
            <a:pPr algn="ctr"/>
            <a:r>
              <a:rPr lang="ru-RU" sz="3600" b="1" i="1" dirty="0" smtClean="0">
                <a:solidFill>
                  <a:srgbClr val="3366FF"/>
                </a:solidFill>
              </a:rPr>
              <a:t>чума </a:t>
            </a:r>
            <a:r>
              <a:rPr lang="ru-RU" sz="3600" b="1" i="1" dirty="0" err="1" smtClean="0">
                <a:solidFill>
                  <a:srgbClr val="3366FF"/>
                </a:solidFill>
              </a:rPr>
              <a:t>каз</a:t>
            </a:r>
            <a:r>
              <a:rPr lang="ru-RU" sz="3600" b="1" i="1" dirty="0" smtClean="0">
                <a:solidFill>
                  <a:srgbClr val="3366FF"/>
                </a:solidFill>
              </a:rPr>
              <a:t>»</a:t>
            </a:r>
            <a:r>
              <a:rPr lang="ru-RU" sz="3600" b="1" i="1" dirty="0">
                <a:solidFill>
                  <a:srgbClr val="3366FF"/>
                </a:solidFill>
              </a:rPr>
              <a:t> </a:t>
            </a:r>
            <a:r>
              <a:rPr lang="ru-RU" sz="3600" b="1" i="1" dirty="0" err="1">
                <a:solidFill>
                  <a:srgbClr val="3366FF"/>
                </a:solidFill>
              </a:rPr>
              <a:t>уены</a:t>
            </a:r>
            <a:endParaRPr lang="ru-RU" sz="3600" b="1" i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855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000" b="1" i="1" dirty="0" smtClean="0">
                <a:solidFill>
                  <a:srgbClr val="3366FF"/>
                </a:solidFill>
              </a:rPr>
              <a:t>Уен “Капкалы”</a:t>
            </a:r>
            <a:endParaRPr lang="ru-RU" sz="4000" b="1" i="1" dirty="0">
              <a:solidFill>
                <a:srgbClr val="3366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002060"/>
                </a:solidFill>
              </a:rPr>
              <a:t>Уенчылар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җитәкләшеп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зур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түгәрәк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ясап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басалар.Парлар</a:t>
            </a:r>
            <a:r>
              <a:rPr lang="ru-RU" b="1" i="1" dirty="0">
                <a:solidFill>
                  <a:srgbClr val="002060"/>
                </a:solidFill>
              </a:rPr>
              <a:t>  </a:t>
            </a:r>
            <a:r>
              <a:rPr lang="ru-RU" b="1" i="1" dirty="0" err="1">
                <a:solidFill>
                  <a:srgbClr val="002060"/>
                </a:solidFill>
              </a:rPr>
              <a:t>җитәклшкән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килеш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кулларын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өскә</a:t>
            </a:r>
            <a:r>
              <a:rPr lang="ru-RU" b="1" i="1" dirty="0">
                <a:solidFill>
                  <a:srgbClr val="002060"/>
                </a:solidFill>
              </a:rPr>
              <a:t>  </a:t>
            </a:r>
            <a:r>
              <a:rPr lang="ru-RU" b="1" i="1" dirty="0" err="1">
                <a:solidFill>
                  <a:srgbClr val="002060"/>
                </a:solidFill>
              </a:rPr>
              <a:t>күтәреп</a:t>
            </a:r>
            <a:r>
              <a:rPr lang="ru-RU" b="1" i="1" dirty="0">
                <a:solidFill>
                  <a:srgbClr val="002060"/>
                </a:solidFill>
              </a:rPr>
              <a:t> капка </a:t>
            </a:r>
            <a:r>
              <a:rPr lang="ru-RU" b="1" i="1" dirty="0" err="1">
                <a:solidFill>
                  <a:srgbClr val="002060"/>
                </a:solidFill>
              </a:rPr>
              <a:t>ясап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торалар</a:t>
            </a:r>
            <a:r>
              <a:rPr lang="ru-RU" b="1" i="1" dirty="0" smtClean="0">
                <a:solidFill>
                  <a:srgbClr val="002060"/>
                </a:solidFill>
              </a:rPr>
              <a:t>. </a:t>
            </a:r>
            <a:r>
              <a:rPr lang="ru-RU" b="1" i="1" dirty="0" err="1" smtClean="0">
                <a:solidFill>
                  <a:srgbClr val="002060"/>
                </a:solidFill>
              </a:rPr>
              <a:t>Көй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башлануга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арадан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бер</a:t>
            </a:r>
            <a:r>
              <a:rPr lang="ru-RU" b="1" i="1" dirty="0">
                <a:solidFill>
                  <a:srgbClr val="002060"/>
                </a:solidFill>
              </a:rPr>
              <a:t> пар  </a:t>
            </a:r>
            <a:r>
              <a:rPr lang="ru-RU" b="1" i="1" dirty="0" err="1">
                <a:solidFill>
                  <a:srgbClr val="002060"/>
                </a:solidFill>
              </a:rPr>
              <a:t>үзе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теләгән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капкага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керә</a:t>
            </a:r>
            <a:r>
              <a:rPr lang="ru-RU" b="1" i="1" dirty="0">
                <a:solidFill>
                  <a:srgbClr val="002060"/>
                </a:solidFill>
              </a:rPr>
              <a:t>, </a:t>
            </a:r>
            <a:r>
              <a:rPr lang="ru-RU" b="1" i="1" dirty="0" err="1">
                <a:solidFill>
                  <a:srgbClr val="002060"/>
                </a:solidFill>
              </a:rPr>
              <a:t>алар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урынына</a:t>
            </a:r>
            <a:r>
              <a:rPr lang="ru-RU" b="1" i="1" dirty="0">
                <a:solidFill>
                  <a:srgbClr val="002060"/>
                </a:solidFill>
              </a:rPr>
              <a:t> баса, </a:t>
            </a:r>
            <a:r>
              <a:rPr lang="ru-RU" b="1" i="1" dirty="0" err="1">
                <a:solidFill>
                  <a:srgbClr val="002060"/>
                </a:solidFill>
              </a:rPr>
              <a:t>әлеге</a:t>
            </a:r>
            <a:r>
              <a:rPr lang="ru-RU" b="1" i="1" dirty="0">
                <a:solidFill>
                  <a:srgbClr val="002060"/>
                </a:solidFill>
              </a:rPr>
              <a:t> пар </a:t>
            </a:r>
            <a:r>
              <a:rPr lang="ru-RU" b="1" i="1" dirty="0" err="1">
                <a:solidFill>
                  <a:srgbClr val="002060"/>
                </a:solidFill>
              </a:rPr>
              <a:t>икенче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капкага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бара.Көй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туктауга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капкага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керергә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өлгерми</a:t>
            </a:r>
            <a:r>
              <a:rPr lang="ru-RU" b="1" i="1" dirty="0">
                <a:solidFill>
                  <a:srgbClr val="002060"/>
                </a:solidFill>
              </a:rPr>
              <a:t> калган пар </a:t>
            </a:r>
            <a:r>
              <a:rPr lang="ru-RU" b="1" i="1" dirty="0" err="1">
                <a:solidFill>
                  <a:srgbClr val="002060"/>
                </a:solidFill>
              </a:rPr>
              <a:t>җәза</a:t>
            </a:r>
            <a:r>
              <a:rPr lang="ru-RU" b="1" i="1" dirty="0">
                <a:solidFill>
                  <a:srgbClr val="002060"/>
                </a:solidFill>
              </a:rPr>
              <a:t> ала</a:t>
            </a:r>
          </a:p>
        </p:txBody>
      </p:sp>
    </p:spTree>
    <p:extLst>
      <p:ext uri="{BB962C8B-B14F-4D97-AF65-F5344CB8AC3E}">
        <p14:creationId xmlns:p14="http://schemas.microsoft.com/office/powerpoint/2010/main" val="1072496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274638"/>
            <a:ext cx="4186808" cy="5791274"/>
          </a:xfrm>
        </p:spPr>
        <p:txBody>
          <a:bodyPr>
            <a:noAutofit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400" b="1" i="1" dirty="0" err="1" smtClean="0">
                <a:solidFill>
                  <a:srgbClr val="002060"/>
                </a:solidFill>
              </a:rPr>
              <a:t>Әллә-лә</a:t>
            </a:r>
            <a:r>
              <a:rPr lang="ru-RU" sz="2400" b="1" i="1" dirty="0">
                <a:solidFill>
                  <a:srgbClr val="002060"/>
                </a:solidFill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</a:rPr>
              <a:t>әллә-лә</a:t>
            </a:r>
            <a:r>
              <a:rPr lang="ru-RU" sz="2400" b="1" i="1" dirty="0">
                <a:solidFill>
                  <a:srgbClr val="002060"/>
                </a:solidFill>
              </a:rPr>
              <a:t>,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 err="1">
                <a:solidFill>
                  <a:srgbClr val="002060"/>
                </a:solidFill>
              </a:rPr>
              <a:t>Карусельләр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әйләнә</a:t>
            </a:r>
            <a:r>
              <a:rPr lang="ru-RU" sz="2400" b="1" i="1" dirty="0">
                <a:solidFill>
                  <a:srgbClr val="002060"/>
                </a:solidFill>
              </a:rPr>
              <a:t>,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 err="1">
                <a:solidFill>
                  <a:srgbClr val="002060"/>
                </a:solidFill>
              </a:rPr>
              <a:t>Матур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әни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әйләнә</a:t>
            </a:r>
            <a:r>
              <a:rPr lang="ru-RU" sz="2400" b="1" i="1" dirty="0">
                <a:solidFill>
                  <a:srgbClr val="002060"/>
                </a:solidFill>
              </a:rPr>
              <a:t>.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 err="1">
                <a:solidFill>
                  <a:srgbClr val="002060"/>
                </a:solidFill>
              </a:rPr>
              <a:t>Зур-зур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әти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әйләнә</a:t>
            </a:r>
            <a:r>
              <a:rPr lang="ru-RU" sz="2400" b="1" i="1" dirty="0">
                <a:solidFill>
                  <a:srgbClr val="002060"/>
                </a:solidFill>
              </a:rPr>
              <a:t>.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 err="1">
                <a:solidFill>
                  <a:srgbClr val="002060"/>
                </a:solidFill>
              </a:rPr>
              <a:t>Кечкенә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Ләйлә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әйләнә</a:t>
            </a:r>
            <a:r>
              <a:rPr lang="ru-RU" sz="2400" b="1" i="1" dirty="0">
                <a:solidFill>
                  <a:srgbClr val="002060"/>
                </a:solidFill>
              </a:rPr>
              <a:t>.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 err="1">
                <a:solidFill>
                  <a:srgbClr val="002060"/>
                </a:solidFill>
              </a:rPr>
              <a:t>Әллә-лә</a:t>
            </a:r>
            <a:r>
              <a:rPr lang="ru-RU" sz="2400" b="1" i="1" dirty="0">
                <a:solidFill>
                  <a:srgbClr val="002060"/>
                </a:solidFill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</a:rPr>
              <a:t>әллә-лә</a:t>
            </a:r>
            <a:r>
              <a:rPr lang="ru-RU" sz="2400" b="1" i="1" dirty="0">
                <a:solidFill>
                  <a:srgbClr val="002060"/>
                </a:solidFill>
              </a:rPr>
              <a:t>,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 err="1">
                <a:solidFill>
                  <a:srgbClr val="002060"/>
                </a:solidFill>
              </a:rPr>
              <a:t>Карусельләр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әйләнә</a:t>
            </a:r>
            <a:r>
              <a:rPr lang="ru-RU" sz="2400" b="1" i="1" dirty="0">
                <a:solidFill>
                  <a:srgbClr val="002060"/>
                </a:solidFill>
              </a:rPr>
              <a:t>.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 err="1">
                <a:solidFill>
                  <a:srgbClr val="002060"/>
                </a:solidFill>
              </a:rPr>
              <a:t>Матур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кызлар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әйләнә</a:t>
            </a:r>
            <a:r>
              <a:rPr lang="ru-RU" sz="2400" b="1" i="1" dirty="0">
                <a:solidFill>
                  <a:srgbClr val="002060"/>
                </a:solidFill>
              </a:rPr>
              <a:t>,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 err="1">
                <a:solidFill>
                  <a:srgbClr val="002060"/>
                </a:solidFill>
              </a:rPr>
              <a:t>Зур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малайлар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әйләнә</a:t>
            </a:r>
            <a:r>
              <a:rPr lang="ru-RU" sz="2400" b="1" i="1" dirty="0">
                <a:solidFill>
                  <a:srgbClr val="002060"/>
                </a:solidFill>
              </a:rPr>
              <a:t>.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 smtClean="0">
                <a:solidFill>
                  <a:srgbClr val="002060"/>
                </a:solidFill>
              </a:rPr>
              <a:t>Минем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гаиләм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әйләнә</a:t>
            </a:r>
            <a:r>
              <a:rPr lang="ru-RU" sz="2400" b="1" i="1" dirty="0" smtClean="0">
                <a:solidFill>
                  <a:srgbClr val="002060"/>
                </a:solidFill>
              </a:rPr>
              <a:t>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3075" name="Picture 3" descr="F:\ф яна\IMG_20160929_1331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90" y="1412776"/>
            <a:ext cx="3665957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5" y="692696"/>
            <a:ext cx="80648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000" b="1" i="1" dirty="0" smtClean="0">
                <a:solidFill>
                  <a:srgbClr val="3366FF"/>
                </a:solidFill>
              </a:rPr>
              <a:t>Уен: Карусел</a:t>
            </a:r>
            <a:r>
              <a:rPr lang="ru-RU" sz="4000" b="1" i="1" dirty="0" smtClean="0">
                <a:solidFill>
                  <a:srgbClr val="3366FF"/>
                </a:solidFill>
              </a:rPr>
              <a:t>ь»</a:t>
            </a:r>
            <a:endParaRPr lang="ru-RU" sz="4000" b="1" i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196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288</Words>
  <Application>Microsoft Office PowerPoint</Application>
  <PresentationFormat>Экран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Милли уеннар- рухи мирасыбыз</vt:lpstr>
      <vt:lpstr>Презентация PowerPoint</vt:lpstr>
      <vt:lpstr>Балалар бармак уенннарын бик яратып уйныйлар</vt:lpstr>
      <vt:lpstr>Бармак уены</vt:lpstr>
      <vt:lpstr>Куянкай</vt:lpstr>
      <vt:lpstr>Уенчылар түгәрәк ясап басалар. Алып баручы оча торган, очмый торган әйберләр әйтә һәм берүк вакытта куллары белән очу хәрәкәте ясый. Ә катнашучылар оча торган әйберләр вакытында гына кулларын кутәреп, талпыну хәрәкәте ясарга тиеш булалар. Хәрәкәтне дөрес ясамаган уенчы, уеннан чыгып бара.  Очты, очты – каргалар очты. Очты, очты – торналар очты. Очты, очты – арбалар очты. Очты, очты – самолетлар очты. Очты, очты – алмагачлар очты. Очты, очты - … </vt:lpstr>
      <vt:lpstr> Уенда бер уенчы артык була. Ул парлашып баскан уенчылар артына килеп баса. Калган уенчылар бер-берсенә карап, парлашып басалар һәм сүзләр әйтәләр: Чума үрдәк, чума каз (җитәкләшеп торалар ) Чума үрдәк, чума каз (җитәкләшеп торалар ) Тирән күлне ярата шул, ярата (җитәкләшеп торалар )  Тирән күлне ярата шул, ярата (кулларын өскә күтәреп, капка ясыйлар). Булат  үзенә иптәш эзли (гөрләвек әченнән үтеп, үзенә пар таба ) Ул Алсуны ярата, ярата (горләвек башына килеп баса, ә парсыз калган уенчы, гөрләвек азагына китә) </vt:lpstr>
      <vt:lpstr>Уен “Капкалы”</vt:lpstr>
      <vt:lpstr>   Әллә-лә, әллә-лә, Карусельләр әйләнә, Матур әни әйләнә. Зур-зур әти әйләнә. Кечкенә Ләйлә әйләнә. Әллә-лә, әллә-лә, Карусельләр әйләнә. Матур кызлар әйләнә, Зур малайлар әйләнә. Минем гаиләм әйләнә.</vt:lpstr>
      <vt:lpstr>“Тирмә” уены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2020-11-23T12:28:44Z</dcterms:created>
  <dcterms:modified xsi:type="dcterms:W3CDTF">2020-11-23T17:40:09Z</dcterms:modified>
</cp:coreProperties>
</file>